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9" r:id="rId12"/>
    <p:sldId id="270" r:id="rId13"/>
    <p:sldId id="271" r:id="rId14"/>
    <p:sldId id="265" r:id="rId15"/>
  </p:sldIdLst>
  <p:sldSz cx="14630400" cy="8229600"/>
  <p:notesSz cx="8229600" cy="146304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Nunito" pitchFamily="2" charset="-52"/>
      <p:regular r:id="rId21"/>
      <p:bold r:id="rId22"/>
      <p:italic r:id="rId23"/>
      <p:boldItalic r:id="rId24"/>
    </p:embeddedFont>
    <p:embeddedFont>
      <p:font typeface="Nunito ExtraBold" pitchFamily="2" charset="-52"/>
      <p:bold r:id="rId25"/>
      <p:boldItalic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4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5" d="100"/>
          <a:sy n="135" d="100"/>
        </p:scale>
        <p:origin x="22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492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sv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sv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64199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Оптимизация</a:t>
            </a:r>
            <a:r>
              <a:rPr lang="en-US" sz="445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ru-RU" sz="445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а</a:t>
            </a:r>
            <a:r>
              <a:rPr lang="en-US" sz="4450" dirty="0" err="1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лгоритмов</a:t>
            </a:r>
            <a:r>
              <a:rPr lang="en-US" sz="445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ru-RU" sz="445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м</a:t>
            </a:r>
            <a:r>
              <a:rPr lang="en-US" sz="4450" dirty="0" err="1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ашинного</a:t>
            </a:r>
            <a:r>
              <a:rPr lang="en-US" sz="445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ru-RU" sz="445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о</a:t>
            </a:r>
            <a:r>
              <a:rPr lang="en-US" sz="4450" dirty="0" err="1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бучения</a:t>
            </a:r>
            <a:r>
              <a:rPr lang="en-US" sz="445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 с </a:t>
            </a:r>
            <a:r>
              <a:rPr lang="ru-RU" sz="445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и</a:t>
            </a:r>
            <a:r>
              <a:rPr lang="en-US" sz="4450" dirty="0" err="1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спользованием</a:t>
            </a:r>
            <a:r>
              <a:rPr lang="en-US" sz="445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ru-RU" sz="445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к</a:t>
            </a:r>
            <a:r>
              <a:rPr lang="en-US" sz="4450" dirty="0" err="1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онвейеров</a:t>
            </a:r>
            <a:r>
              <a:rPr lang="en-US" sz="445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 (Pipeline)</a:t>
            </a:r>
            <a:endParaRPr lang="en-US" sz="4450" dirty="0">
              <a:latin typeface="Nunito ExtraBold" pitchFamily="2" charset="-52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3394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latin typeface="Nunito ExtraBold" pitchFamily="2" charset="-52"/>
              </a:rPr>
              <a:t>Выполнил работу:</a:t>
            </a:r>
            <a:br>
              <a:rPr lang="ru-RU" sz="1750" dirty="0">
                <a:latin typeface="Nunito ExtraBold" pitchFamily="2" charset="-52"/>
              </a:rPr>
            </a:br>
            <a:r>
              <a:rPr lang="ru-RU" sz="1750" dirty="0">
                <a:latin typeface="Nunito ExtraBold" pitchFamily="2" charset="-52"/>
              </a:rPr>
              <a:t>Бухаров Егор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/>
          <p:cNvSpPr/>
          <p:nvPr/>
        </p:nvSpPr>
        <p:spPr>
          <a:xfrm>
            <a:off x="1823720" y="3013947"/>
            <a:ext cx="5476240" cy="1277423"/>
          </a:xfrm>
          <a:prstGeom prst="roundRect">
            <a:avLst>
              <a:gd name="adj" fmla="val 1675"/>
            </a:avLst>
          </a:prstGeom>
          <a:solidFill>
            <a:srgbClr val="F2EEEE"/>
          </a:solidFill>
          <a:ln/>
        </p:spPr>
      </p:sp>
      <p:sp>
        <p:nvSpPr>
          <p:cNvPr id="12" name="Shape 9"/>
          <p:cNvSpPr/>
          <p:nvPr/>
        </p:nvSpPr>
        <p:spPr>
          <a:xfrm>
            <a:off x="1844040" y="5288060"/>
            <a:ext cx="5469219" cy="1277423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9" name="Shape 6"/>
          <p:cNvSpPr/>
          <p:nvPr/>
        </p:nvSpPr>
        <p:spPr>
          <a:xfrm>
            <a:off x="7330440" y="4291370"/>
            <a:ext cx="4864159" cy="1006118"/>
          </a:xfrm>
          <a:prstGeom prst="rect">
            <a:avLst/>
          </a:prstGeom>
          <a:solidFill>
            <a:srgbClr val="F2EEEE"/>
          </a:solidFill>
          <a:ln/>
        </p:spPr>
      </p:sp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21920" y="-162559"/>
            <a:ext cx="14874240" cy="1668412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3" name="Text 0"/>
          <p:cNvSpPr/>
          <p:nvPr/>
        </p:nvSpPr>
        <p:spPr>
          <a:xfrm>
            <a:off x="432673" y="1920239"/>
            <a:ext cx="582072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4000" dirty="0" err="1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Качество</a:t>
            </a:r>
            <a:r>
              <a:rPr lang="en-US" sz="40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ru-RU" sz="40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м</a:t>
            </a:r>
            <a:r>
              <a:rPr lang="en-US" sz="4000" dirty="0" err="1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оделей</a:t>
            </a:r>
            <a:endParaRPr lang="en-US" sz="4000" dirty="0">
              <a:latin typeface="Nunito ExtraBold" pitchFamily="2" charset="-52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307579" y="3013948"/>
            <a:ext cx="45719" cy="3551535"/>
          </a:xfrm>
          <a:prstGeom prst="roundRect">
            <a:avLst>
              <a:gd name="adj" fmla="val 121684"/>
            </a:avLst>
          </a:prstGeom>
          <a:solidFill>
            <a:srgbClr val="D8D4D4"/>
          </a:solidFill>
          <a:ln/>
        </p:spPr>
      </p:sp>
      <p:sp>
        <p:nvSpPr>
          <p:cNvPr id="7" name="Text 4"/>
          <p:cNvSpPr/>
          <p:nvPr/>
        </p:nvSpPr>
        <p:spPr>
          <a:xfrm>
            <a:off x="3540700" y="3626480"/>
            <a:ext cx="1545312" cy="193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40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RMSE</a:t>
            </a:r>
            <a:endParaRPr lang="en-US" sz="4000" dirty="0">
              <a:latin typeface="Nunito ExtraBold" pitchFamily="2" charset="-52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408289" y="4780996"/>
            <a:ext cx="1545312" cy="193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40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R²</a:t>
            </a:r>
            <a:endParaRPr lang="en-US" sz="4000" dirty="0">
              <a:latin typeface="Nunito ExtraBold" pitchFamily="2" charset="-52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996330" y="5830211"/>
            <a:ext cx="1946910" cy="193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40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MAE</a:t>
            </a:r>
            <a:endParaRPr lang="ru-RU" sz="4000" dirty="0">
              <a:solidFill>
                <a:srgbClr val="4C4C4D"/>
              </a:solidFill>
              <a:latin typeface="Nunito ExtraBold" pitchFamily="2" charset="-52"/>
              <a:ea typeface="Crimson Pro Semi Bold" pitchFamily="34" charset="-122"/>
              <a:cs typeface="Crimson Pro Semi Bold" pitchFamily="34" charset="-12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750AD-E300-4104-B822-7FD8CD1A0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3" b="4926"/>
          <a:stretch/>
        </p:blipFill>
        <p:spPr>
          <a:xfrm>
            <a:off x="991820" y="1239520"/>
            <a:ext cx="11793192" cy="687832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639A5096-5B70-4CDB-92CA-1773B571917E}"/>
              </a:ext>
            </a:extLst>
          </p:cNvPr>
          <p:cNvSpPr/>
          <p:nvPr/>
        </p:nvSpPr>
        <p:spPr>
          <a:xfrm>
            <a:off x="611821" y="725258"/>
            <a:ext cx="123356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MAE</a:t>
            </a:r>
            <a:endParaRPr lang="en-US" sz="4000" dirty="0">
              <a:solidFill>
                <a:schemeClr val="accent1">
                  <a:lumMod val="50000"/>
                </a:schemeClr>
              </a:solidFill>
              <a:latin typeface="Nunito Extra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97148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750AD-E300-4104-B822-7FD8CD1A0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" b="993"/>
          <a:stretch/>
        </p:blipFill>
        <p:spPr>
          <a:xfrm>
            <a:off x="991820" y="1239520"/>
            <a:ext cx="11793192" cy="687832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639A5096-5B70-4CDB-92CA-1773B571917E}"/>
              </a:ext>
            </a:extLst>
          </p:cNvPr>
          <p:cNvSpPr/>
          <p:nvPr/>
        </p:nvSpPr>
        <p:spPr>
          <a:xfrm>
            <a:off x="611821" y="725258"/>
            <a:ext cx="123356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RMSE</a:t>
            </a:r>
            <a:endParaRPr lang="en-US" sz="4000" dirty="0">
              <a:solidFill>
                <a:schemeClr val="accent1">
                  <a:lumMod val="50000"/>
                </a:schemeClr>
              </a:solidFill>
              <a:latin typeface="Nunito Extra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41003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750AD-E300-4104-B822-7FD8CD1A0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969" b="337"/>
          <a:stretch/>
        </p:blipFill>
        <p:spPr>
          <a:xfrm>
            <a:off x="1418604" y="1034344"/>
            <a:ext cx="11793192" cy="7195256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639A5096-5B70-4CDB-92CA-1773B571917E}"/>
              </a:ext>
            </a:extLst>
          </p:cNvPr>
          <p:cNvSpPr/>
          <p:nvPr/>
        </p:nvSpPr>
        <p:spPr>
          <a:xfrm>
            <a:off x="611821" y="725258"/>
            <a:ext cx="123356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Nunito ExtraBold" pitchFamily="2" charset="-52"/>
              </a:rPr>
              <a:t>R</a:t>
            </a:r>
            <a:r>
              <a:rPr lang="en-US" sz="4000" baseline="30000" dirty="0">
                <a:solidFill>
                  <a:schemeClr val="accent1">
                    <a:lumMod val="50000"/>
                  </a:schemeClr>
                </a:solidFill>
                <a:latin typeface="Nunito ExtraBold" pitchFamily="2" charset="-5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65020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2">
            <a:extLst>
              <a:ext uri="{FF2B5EF4-FFF2-40B4-BE49-F238E27FC236}">
                <a16:creationId xmlns:a16="http://schemas.microsoft.com/office/drawing/2014/main" id="{560A7787-741F-40C2-8C8E-B19EA640BFDC}"/>
              </a:ext>
            </a:extLst>
          </p:cNvPr>
          <p:cNvSpPr/>
          <p:nvPr/>
        </p:nvSpPr>
        <p:spPr>
          <a:xfrm>
            <a:off x="667107" y="6001908"/>
            <a:ext cx="12065118" cy="1119368"/>
          </a:xfrm>
          <a:prstGeom prst="roundRect">
            <a:avLst>
              <a:gd name="adj" fmla="val 566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39" name="Shape 3">
            <a:extLst>
              <a:ext uri="{FF2B5EF4-FFF2-40B4-BE49-F238E27FC236}">
                <a16:creationId xmlns:a16="http://schemas.microsoft.com/office/drawing/2014/main" id="{646F5EA3-1D4D-48D0-8854-170285303740}"/>
              </a:ext>
            </a:extLst>
          </p:cNvPr>
          <p:cNvSpPr/>
          <p:nvPr/>
        </p:nvSpPr>
        <p:spPr>
          <a:xfrm>
            <a:off x="644247" y="6001908"/>
            <a:ext cx="84391" cy="1119368"/>
          </a:xfrm>
          <a:prstGeom prst="roundRect">
            <a:avLst>
              <a:gd name="adj" fmla="val 34643"/>
            </a:avLst>
          </a:prstGeom>
          <a:solidFill>
            <a:srgbClr val="2150FE"/>
          </a:solidFill>
          <a:ln/>
        </p:spPr>
      </p:sp>
      <p:sp>
        <p:nvSpPr>
          <p:cNvPr id="36" name="Shape 2">
            <a:extLst>
              <a:ext uri="{FF2B5EF4-FFF2-40B4-BE49-F238E27FC236}">
                <a16:creationId xmlns:a16="http://schemas.microsoft.com/office/drawing/2014/main" id="{75F27E65-FE27-449F-9B67-A49B8873D8E1}"/>
              </a:ext>
            </a:extLst>
          </p:cNvPr>
          <p:cNvSpPr/>
          <p:nvPr/>
        </p:nvSpPr>
        <p:spPr>
          <a:xfrm>
            <a:off x="667106" y="1617522"/>
            <a:ext cx="12065119" cy="4029670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2" name="Text 0"/>
          <p:cNvSpPr/>
          <p:nvPr/>
        </p:nvSpPr>
        <p:spPr>
          <a:xfrm>
            <a:off x="667107" y="675442"/>
            <a:ext cx="6627614" cy="476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ru-RU" sz="40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Итоги</a:t>
            </a:r>
            <a:endParaRPr lang="en-US" sz="4000" dirty="0">
              <a:latin typeface="Nunito ExtraBold" pitchFamily="2" charset="-5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90CCF8-F72A-45E9-9F96-4210A13EDB52}"/>
              </a:ext>
            </a:extLst>
          </p:cNvPr>
          <p:cNvSpPr txBox="1"/>
          <p:nvPr/>
        </p:nvSpPr>
        <p:spPr>
          <a:xfrm>
            <a:off x="728638" y="1689199"/>
            <a:ext cx="1254089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ExtraBold" pitchFamily="2" charset="-52"/>
              </a:rPr>
              <a:t>Архитектура ML-конвейеров изучена — ключ к воспроизводимости.</a:t>
            </a:r>
          </a:p>
          <a:p>
            <a:pPr marL="457200" indent="-457200">
              <a:buFont typeface="+mj-lt"/>
              <a:buAutoNum type="arabicPeriod"/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  <a:latin typeface="Nunito ExtraBold" pitchFamily="2" charset="-52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ExtraBold" pitchFamily="2" charset="-52"/>
              </a:rPr>
              <a:t>Трансформеры и </a:t>
            </a: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unito ExtraBold" pitchFamily="2" charset="-52"/>
              </a:rPr>
              <a:t>оцениватели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ExtraBold" pitchFamily="2" charset="-52"/>
              </a:rPr>
              <a:t> реализованы на практике.</a:t>
            </a:r>
          </a:p>
          <a:p>
            <a:pPr marL="457200" indent="-457200">
              <a:buFont typeface="+mj-lt"/>
              <a:buAutoNum type="arabicPeriod"/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  <a:latin typeface="Nunito ExtraBold" pitchFamily="2" charset="-52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ExtraBold" pitchFamily="2" charset="-52"/>
              </a:rPr>
              <a:t>Метод оптимизации (</a:t>
            </a: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unito ExtraBold" pitchFamily="2" charset="-52"/>
              </a:rPr>
              <a:t>GridSearchCV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ExtraBold" pitchFamily="2" charset="-52"/>
              </a:rPr>
              <a:t>) апробирован и подтвердил эффективность.</a:t>
            </a:r>
          </a:p>
          <a:p>
            <a:pPr marL="457200" indent="-457200">
              <a:buFont typeface="+mj-lt"/>
              <a:buAutoNum type="arabicPeriod"/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  <a:latin typeface="Nunito ExtraBold" pitchFamily="2" charset="-52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ExtraBold" pitchFamily="2" charset="-52"/>
              </a:rPr>
              <a:t>Эксперимент показал преимущество ансамбля </a:t>
            </a: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unito ExtraBold" pitchFamily="2" charset="-52"/>
              </a:rPr>
              <a:t>LightGBM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ExtraBold" pitchFamily="2" charset="-52"/>
              </a:rPr>
              <a:t> (R²=0.8034).</a:t>
            </a:r>
          </a:p>
          <a:p>
            <a:pPr marL="457200" indent="-457200">
              <a:buFont typeface="+mj-lt"/>
              <a:buAutoNum type="arabicPeriod"/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  <a:latin typeface="Nunito ExtraBold" pitchFamily="2" charset="-52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ExtraBold" pitchFamily="2" charset="-52"/>
              </a:rPr>
              <a:t>Найден баланс между точностью модели и вычислительными затратами.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CAE182-5FCE-4EF1-92A3-F1910C6EC895}"/>
              </a:ext>
            </a:extLst>
          </p:cNvPr>
          <p:cNvSpPr txBox="1"/>
          <p:nvPr/>
        </p:nvSpPr>
        <p:spPr>
          <a:xfrm>
            <a:off x="821823" y="6145916"/>
            <a:ext cx="119104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ExtraBold" pitchFamily="2" charset="-52"/>
              </a:rPr>
              <a:t>Цель достигнута: исследованы и оптимизированы ML-конвейеры для улучшения работы моделей.</a:t>
            </a:r>
          </a:p>
          <a:p>
            <a:endParaRPr lang="ru-RU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">
            <a:extLst>
              <a:ext uri="{FF2B5EF4-FFF2-40B4-BE49-F238E27FC236}">
                <a16:creationId xmlns:a16="http://schemas.microsoft.com/office/drawing/2014/main" id="{58AD8FB1-7E70-49DB-A7EF-99FEF8B2937B}"/>
              </a:ext>
            </a:extLst>
          </p:cNvPr>
          <p:cNvSpPr/>
          <p:nvPr/>
        </p:nvSpPr>
        <p:spPr>
          <a:xfrm>
            <a:off x="6248400" y="2056579"/>
            <a:ext cx="7665720" cy="1938218"/>
          </a:xfrm>
          <a:prstGeom prst="roundRect">
            <a:avLst>
              <a:gd name="adj" fmla="val 566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4" name="Shape 3">
            <a:extLst>
              <a:ext uri="{FF2B5EF4-FFF2-40B4-BE49-F238E27FC236}">
                <a16:creationId xmlns:a16="http://schemas.microsoft.com/office/drawing/2014/main" id="{DC1BA6B6-DE4F-4270-8DBC-6EB5708EC39D}"/>
              </a:ext>
            </a:extLst>
          </p:cNvPr>
          <p:cNvSpPr/>
          <p:nvPr/>
        </p:nvSpPr>
        <p:spPr>
          <a:xfrm>
            <a:off x="6225540" y="2056579"/>
            <a:ext cx="91440" cy="1938218"/>
          </a:xfrm>
          <a:prstGeom prst="roundRect">
            <a:avLst>
              <a:gd name="adj" fmla="val 34643"/>
            </a:avLst>
          </a:prstGeom>
          <a:solidFill>
            <a:srgbClr val="2150FE"/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5540" y="590312"/>
            <a:ext cx="7665720" cy="618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4000" dirty="0" err="1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Актуальность</a:t>
            </a:r>
            <a:r>
              <a:rPr lang="en-US" sz="40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 ML-конвейеров</a:t>
            </a:r>
            <a:endParaRPr lang="en-US" sz="4000" dirty="0">
              <a:latin typeface="Nunito ExtraBold" pitchFamily="2" charset="-52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50938" y="2290537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8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Проблема</a:t>
            </a:r>
            <a:endParaRPr lang="en-US" sz="2800" dirty="0">
              <a:latin typeface="Nunito ExtraBold" pitchFamily="2" charset="-52"/>
            </a:endParaRPr>
          </a:p>
        </p:txBody>
      </p:sp>
      <p:sp>
        <p:nvSpPr>
          <p:cNvPr id="8" name="Text 5"/>
          <p:cNvSpPr/>
          <p:nvPr/>
        </p:nvSpPr>
        <p:spPr>
          <a:xfrm>
            <a:off x="6550938" y="2747142"/>
            <a:ext cx="7129224" cy="1013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Традиционный подход с отдельными скриптами приводит к ошибкам, снижает точность и затрудняет воспроизведение экспериментов.</a:t>
            </a:r>
            <a:endParaRPr lang="en-US" sz="2400" dirty="0">
              <a:latin typeface="Nunito" pitchFamily="2" charset="-52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248400" y="4581816"/>
            <a:ext cx="7665720" cy="2276184"/>
          </a:xfrm>
          <a:prstGeom prst="roundRect">
            <a:avLst>
              <a:gd name="adj" fmla="val 566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25540" y="4581816"/>
            <a:ext cx="91440" cy="2276184"/>
          </a:xfrm>
          <a:prstGeom prst="roundRect">
            <a:avLst>
              <a:gd name="adj" fmla="val 34643"/>
            </a:avLst>
          </a:prstGeom>
          <a:solidFill>
            <a:srgbClr val="2150FE"/>
          </a:solidFill>
          <a:ln/>
        </p:spPr>
      </p:sp>
      <p:sp>
        <p:nvSpPr>
          <p:cNvPr id="11" name="Text 8"/>
          <p:cNvSpPr/>
          <p:nvPr/>
        </p:nvSpPr>
        <p:spPr>
          <a:xfrm>
            <a:off x="6550938" y="4815774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8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Актуальность</a:t>
            </a:r>
            <a:endParaRPr lang="en-US" sz="2800" dirty="0">
              <a:latin typeface="Nunito ExtraBold" pitchFamily="2" charset="-52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50938" y="5272378"/>
            <a:ext cx="7129224" cy="1013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Конвейеры (ML-pipeline) упорядочивают операции, обеспечивая контроль над жизненным 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циклом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модели</a:t>
            </a:r>
            <a:r>
              <a:rPr lang="ru-RU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, 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повышая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 эффективность.</a:t>
            </a:r>
            <a:endParaRPr lang="en-US" sz="2400" dirty="0">
              <a:latin typeface="Nunito" pitchFamily="2" charset="-5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2108" y="528876"/>
            <a:ext cx="4136231" cy="480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ru-RU" sz="44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Ц</a:t>
            </a:r>
            <a:r>
              <a:rPr lang="en-US" sz="44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ель и </a:t>
            </a:r>
            <a:r>
              <a:rPr lang="ru-RU" sz="44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з</a:t>
            </a:r>
            <a:r>
              <a:rPr lang="en-US" sz="44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адачи </a:t>
            </a:r>
            <a:r>
              <a:rPr lang="ru-RU" sz="44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р</a:t>
            </a:r>
            <a:r>
              <a:rPr lang="en-US" sz="44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аботы</a:t>
            </a:r>
            <a:endParaRPr lang="en-US" sz="4400" dirty="0">
              <a:latin typeface="Nunito ExtraBold" pitchFamily="2" charset="-52"/>
            </a:endParaRPr>
          </a:p>
        </p:txBody>
      </p:sp>
      <p:sp>
        <p:nvSpPr>
          <p:cNvPr id="3" name="Text 1"/>
          <p:cNvSpPr/>
          <p:nvPr/>
        </p:nvSpPr>
        <p:spPr>
          <a:xfrm>
            <a:off x="672108" y="1259679"/>
            <a:ext cx="13286184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Nunito ExtraBold" pitchFamily="2" charset="-52"/>
                <a:ea typeface="Heebo" pitchFamily="34" charset="-122"/>
                <a:cs typeface="Heebo" pitchFamily="34" charset="-120"/>
              </a:rPr>
              <a:t>Цель: рассмотреть архитектуру ML-конвейеров, проанализировать их компоненты и экспериментально исследовать методы оптимизации для улучшения работы моделей.</a:t>
            </a:r>
            <a:endParaRPr lang="en-US" sz="2400" dirty="0">
              <a:latin typeface="Nunito ExtraBold" pitchFamily="2" charset="-5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72108" y="2259211"/>
            <a:ext cx="432078" cy="61436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3"/>
          <p:cNvSpPr/>
          <p:nvPr/>
        </p:nvSpPr>
        <p:spPr>
          <a:xfrm>
            <a:off x="744081" y="2477453"/>
            <a:ext cx="288012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400" dirty="0">
              <a:latin typeface="Nunito ExtraBold" pitchFamily="2" charset="-52"/>
            </a:endParaRPr>
          </a:p>
        </p:txBody>
      </p:sp>
      <p:sp>
        <p:nvSpPr>
          <p:cNvPr id="6" name="Text 4"/>
          <p:cNvSpPr/>
          <p:nvPr/>
        </p:nvSpPr>
        <p:spPr>
          <a:xfrm>
            <a:off x="1296114" y="2289215"/>
            <a:ext cx="244780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 err="1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Изучить</a:t>
            </a:r>
            <a:r>
              <a:rPr lang="en-US" sz="24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en-US" sz="2400" dirty="0" err="1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архитектуру</a:t>
            </a:r>
            <a:r>
              <a:rPr lang="ru-RU" sz="24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:</a:t>
            </a:r>
            <a:endParaRPr lang="en-US" sz="2400" dirty="0">
              <a:latin typeface="Nunito ExtraBold" pitchFamily="2" charset="-5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296114" y="2704386"/>
            <a:ext cx="12662178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р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оль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 конвейеров в создании устойчивых и 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воспроизводимых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моделей</a:t>
            </a:r>
            <a:endParaRPr lang="en-US" sz="2400" dirty="0">
              <a:latin typeface="Nunito" pitchFamily="2" charset="-5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72108" y="3431500"/>
            <a:ext cx="432078" cy="61436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7"/>
          <p:cNvSpPr/>
          <p:nvPr/>
        </p:nvSpPr>
        <p:spPr>
          <a:xfrm>
            <a:off x="744081" y="3649742"/>
            <a:ext cx="288012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400" dirty="0">
              <a:latin typeface="Nunito ExtraBold" pitchFamily="2" charset="-5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296114" y="3461504"/>
            <a:ext cx="391727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Рассмотреть </a:t>
            </a:r>
            <a:r>
              <a:rPr lang="en-US" sz="2400" dirty="0" err="1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ключевые</a:t>
            </a:r>
            <a:r>
              <a:rPr lang="en-US" sz="24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en-US" sz="2400" dirty="0" err="1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элементы</a:t>
            </a:r>
            <a:r>
              <a:rPr lang="ru-RU" sz="24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:</a:t>
            </a:r>
            <a:endParaRPr lang="en-US" sz="2400" dirty="0">
              <a:latin typeface="Nunito ExtraBold" pitchFamily="2" charset="-52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296114" y="3876675"/>
            <a:ext cx="12662178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т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рансформеры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, оцениватели и механизмы 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обработки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данных</a:t>
            </a:r>
            <a:endParaRPr lang="en-US" sz="2400" dirty="0">
              <a:latin typeface="Nunito" pitchFamily="2" charset="-52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72108" y="4603789"/>
            <a:ext cx="432078" cy="6143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1"/>
          <p:cNvSpPr/>
          <p:nvPr/>
        </p:nvSpPr>
        <p:spPr>
          <a:xfrm>
            <a:off x="744081" y="4822032"/>
            <a:ext cx="288012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400" dirty="0">
              <a:latin typeface="Nunito ExtraBold" pitchFamily="2" charset="-52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296114" y="4633793"/>
            <a:ext cx="483453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Проанализировать </a:t>
            </a:r>
            <a:r>
              <a:rPr lang="en-US" sz="2400" dirty="0" err="1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методы</a:t>
            </a:r>
            <a:r>
              <a:rPr lang="en-US" sz="24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en-US" sz="2400" dirty="0" err="1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оптимизации</a:t>
            </a:r>
            <a:r>
              <a:rPr lang="ru-RU" sz="24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:</a:t>
            </a:r>
            <a:endParaRPr lang="en-US" sz="2400" dirty="0">
              <a:latin typeface="Nunito ExtraBold" pitchFamily="2" charset="-52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296114" y="5048964"/>
            <a:ext cx="12662178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и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х преимущества и 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ограничения</a:t>
            </a:r>
            <a:endParaRPr lang="en-US" sz="2400" dirty="0">
              <a:latin typeface="Nunito" pitchFamily="2" charset="-52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72108" y="5776078"/>
            <a:ext cx="432078" cy="614364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5"/>
          <p:cNvSpPr/>
          <p:nvPr/>
        </p:nvSpPr>
        <p:spPr>
          <a:xfrm>
            <a:off x="744081" y="5994321"/>
            <a:ext cx="288012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2400" dirty="0">
              <a:latin typeface="Nunito ExtraBold" pitchFamily="2" charset="-52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296114" y="5806083"/>
            <a:ext cx="240041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 err="1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Реализовать</a:t>
            </a:r>
            <a:r>
              <a:rPr lang="en-US" sz="24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en-US" sz="2400" dirty="0" err="1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подход</a:t>
            </a:r>
            <a:r>
              <a:rPr lang="ru-RU" sz="24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:</a:t>
            </a:r>
            <a:endParaRPr lang="en-US" sz="2400" dirty="0">
              <a:latin typeface="Nunito ExtraBold" pitchFamily="2" charset="-52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296114" y="6221254"/>
            <a:ext cx="12662178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п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ровести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 сравнительный эксперимент по 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оптимизации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 Pipeline</a:t>
            </a:r>
            <a:endParaRPr lang="en-US" sz="2400" dirty="0">
              <a:latin typeface="Nunito" pitchFamily="2" charset="-52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72108" y="6948367"/>
            <a:ext cx="432078" cy="614365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1" name="Text 19"/>
          <p:cNvSpPr/>
          <p:nvPr/>
        </p:nvSpPr>
        <p:spPr>
          <a:xfrm>
            <a:off x="744081" y="7166610"/>
            <a:ext cx="288012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5</a:t>
            </a:r>
            <a:endParaRPr lang="en-US" sz="2400" dirty="0">
              <a:latin typeface="Nunito ExtraBold" pitchFamily="2" charset="-52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296114" y="6978372"/>
            <a:ext cx="240041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 err="1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Оценить</a:t>
            </a:r>
            <a:r>
              <a:rPr lang="en-US" sz="24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en-US" sz="2400" dirty="0" err="1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важность</a:t>
            </a:r>
            <a:r>
              <a:rPr lang="ru-RU" sz="24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:</a:t>
            </a:r>
            <a:endParaRPr lang="en-US" sz="2400" dirty="0">
              <a:latin typeface="Nunito ExtraBold" pitchFamily="2" charset="-52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296114" y="7393543"/>
            <a:ext cx="12662178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в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лияние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 методов на качество модели и 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вычислительные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затраты</a:t>
            </a:r>
            <a:endParaRPr lang="en-US" sz="2400" dirty="0">
              <a:latin typeface="Nunito" pitchFamily="2" charset="-5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">
            <a:extLst>
              <a:ext uri="{FF2B5EF4-FFF2-40B4-BE49-F238E27FC236}">
                <a16:creationId xmlns:a16="http://schemas.microsoft.com/office/drawing/2014/main" id="{10778DCA-6493-46EE-86C3-6F671A05977D}"/>
              </a:ext>
            </a:extLst>
          </p:cNvPr>
          <p:cNvSpPr/>
          <p:nvPr/>
        </p:nvSpPr>
        <p:spPr>
          <a:xfrm>
            <a:off x="1278255" y="5406232"/>
            <a:ext cx="5408320" cy="1928932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24" name="Shape 2">
            <a:extLst>
              <a:ext uri="{FF2B5EF4-FFF2-40B4-BE49-F238E27FC236}">
                <a16:creationId xmlns:a16="http://schemas.microsoft.com/office/drawing/2014/main" id="{606A3134-17C9-4637-8808-74A1174824C6}"/>
              </a:ext>
            </a:extLst>
          </p:cNvPr>
          <p:cNvSpPr/>
          <p:nvPr/>
        </p:nvSpPr>
        <p:spPr>
          <a:xfrm>
            <a:off x="7671029" y="5406232"/>
            <a:ext cx="5681115" cy="1928932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22" name="Shape 2">
            <a:extLst>
              <a:ext uri="{FF2B5EF4-FFF2-40B4-BE49-F238E27FC236}">
                <a16:creationId xmlns:a16="http://schemas.microsoft.com/office/drawing/2014/main" id="{DF062AF1-FBB4-4836-B5DC-DA962A92467D}"/>
              </a:ext>
            </a:extLst>
          </p:cNvPr>
          <p:cNvSpPr/>
          <p:nvPr/>
        </p:nvSpPr>
        <p:spPr>
          <a:xfrm>
            <a:off x="7671029" y="3044637"/>
            <a:ext cx="5681115" cy="2019221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21" name="Shape 2">
            <a:extLst>
              <a:ext uri="{FF2B5EF4-FFF2-40B4-BE49-F238E27FC236}">
                <a16:creationId xmlns:a16="http://schemas.microsoft.com/office/drawing/2014/main" id="{A431EE92-8502-4038-8C7B-43C5F6AAD701}"/>
              </a:ext>
            </a:extLst>
          </p:cNvPr>
          <p:cNvSpPr/>
          <p:nvPr/>
        </p:nvSpPr>
        <p:spPr>
          <a:xfrm>
            <a:off x="1278254" y="3008829"/>
            <a:ext cx="5408321" cy="2019221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2" name="Text 0"/>
          <p:cNvSpPr/>
          <p:nvPr/>
        </p:nvSpPr>
        <p:spPr>
          <a:xfrm>
            <a:off x="729615" y="366772"/>
            <a:ext cx="12250817" cy="568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Понятие и </a:t>
            </a:r>
            <a:r>
              <a:rPr lang="ru-RU" sz="32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а</a:t>
            </a:r>
            <a:r>
              <a:rPr lang="en-US" sz="3200" dirty="0" err="1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рхитектура</a:t>
            </a:r>
            <a:r>
              <a:rPr lang="en-US" sz="32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ru-RU" sz="32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к</a:t>
            </a:r>
            <a:r>
              <a:rPr lang="en-US" sz="3200" dirty="0" err="1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онвейера</a:t>
            </a:r>
            <a:r>
              <a:rPr lang="en-US" sz="32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ru-RU" sz="32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м</a:t>
            </a:r>
            <a:r>
              <a:rPr lang="en-US" sz="3200" dirty="0" err="1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ашинного</a:t>
            </a:r>
            <a:r>
              <a:rPr lang="en-US" sz="32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ru-RU" sz="32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о</a:t>
            </a:r>
            <a:r>
              <a:rPr lang="en-US" sz="3200" dirty="0" err="1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бучения</a:t>
            </a:r>
            <a:endParaRPr lang="en-US" sz="3200" dirty="0">
              <a:latin typeface="Nunito ExtraBold" pitchFamily="2" charset="-52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9615" y="1544122"/>
            <a:ext cx="13171170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800" dirty="0">
                <a:solidFill>
                  <a:srgbClr val="4C4C4D"/>
                </a:solidFill>
                <a:latin typeface="Nunito ExtraBold" pitchFamily="2" charset="-52"/>
                <a:ea typeface="Heebo" pitchFamily="34" charset="-122"/>
                <a:cs typeface="Heebo" pitchFamily="34" charset="-120"/>
              </a:rPr>
              <a:t>ML-конвейер — </a:t>
            </a:r>
            <a:r>
              <a:rPr lang="en-US" sz="28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это последовательная структура взаимосвязанных этапов обработки данных, объединённых в единый рабочий процесс.</a:t>
            </a:r>
            <a:endParaRPr lang="en-US" sz="2800" dirty="0">
              <a:latin typeface="Nunito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2640092" y="3288110"/>
            <a:ext cx="2606159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32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Предобработка</a:t>
            </a:r>
            <a:endParaRPr lang="en-US" sz="3200" dirty="0">
              <a:latin typeface="Nunito ExtraBold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1278255" y="3738881"/>
            <a:ext cx="3967996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ru-RU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у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странение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 пропусков, выбросов, дубликатов, нормализация.</a:t>
            </a:r>
            <a:endParaRPr lang="en-US" sz="2400" dirty="0">
              <a:latin typeface="Nunito" pitchFamily="2" charset="-52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6658" y="3613865"/>
            <a:ext cx="504708" cy="5047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815838" y="3288110"/>
            <a:ext cx="2606159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Преобразование</a:t>
            </a:r>
            <a:endParaRPr lang="en-US" sz="3200" dirty="0">
              <a:latin typeface="Nunito ExtraBold" pitchFamily="2" charset="-52"/>
            </a:endParaRPr>
          </a:p>
        </p:txBody>
      </p:sp>
      <p:sp>
        <p:nvSpPr>
          <p:cNvPr id="9" name="Text 5"/>
          <p:cNvSpPr/>
          <p:nvPr/>
        </p:nvSpPr>
        <p:spPr>
          <a:xfrm>
            <a:off x="8815838" y="3738881"/>
            <a:ext cx="3967996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с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оздание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 новых признаков, кодирование, снижение размерности.</a:t>
            </a:r>
            <a:endParaRPr lang="en-US" sz="2400" dirty="0">
              <a:latin typeface="Nunito" pitchFamily="2" charset="-52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3826" y="3613865"/>
            <a:ext cx="509501" cy="50950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815838" y="5749370"/>
            <a:ext cx="2606159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Обучение</a:t>
            </a:r>
            <a:endParaRPr lang="en-US" sz="3200" dirty="0">
              <a:latin typeface="Nunito ExtraBold" pitchFamily="2" charset="-52"/>
            </a:endParaRPr>
          </a:p>
        </p:txBody>
      </p:sp>
      <p:sp>
        <p:nvSpPr>
          <p:cNvPr id="13" name="Text 7"/>
          <p:cNvSpPr/>
          <p:nvPr/>
        </p:nvSpPr>
        <p:spPr>
          <a:xfrm>
            <a:off x="8815838" y="6200141"/>
            <a:ext cx="3967996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п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рименение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 выбранного алгоритма ML.</a:t>
            </a:r>
            <a:endParaRPr lang="en-US" sz="2400" dirty="0">
              <a:latin typeface="Nunito" pitchFamily="2" charset="-52"/>
            </a:endParaRPr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3826" y="5987674"/>
            <a:ext cx="504706" cy="50470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640092" y="5753180"/>
            <a:ext cx="2606159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32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Оценка</a:t>
            </a:r>
            <a:endParaRPr lang="en-US" sz="3200" dirty="0">
              <a:latin typeface="Nunito ExtraBold" pitchFamily="2" charset="-52"/>
            </a:endParaRPr>
          </a:p>
        </p:txBody>
      </p:sp>
      <p:sp>
        <p:nvSpPr>
          <p:cNvPr id="17" name="Text 9"/>
          <p:cNvSpPr/>
          <p:nvPr/>
        </p:nvSpPr>
        <p:spPr>
          <a:xfrm>
            <a:off x="1278255" y="6203951"/>
            <a:ext cx="396799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ru-RU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и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змерение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качества</a:t>
            </a:r>
            <a:endParaRPr lang="ru-RU" sz="2400" dirty="0">
              <a:solidFill>
                <a:srgbClr val="4C4C4D"/>
              </a:solidFill>
              <a:latin typeface="Nunito" pitchFamily="2" charset="-52"/>
              <a:ea typeface="Heebo" pitchFamily="34" charset="-122"/>
              <a:cs typeface="Heebo" pitchFamily="34" charset="-120"/>
            </a:endParaRPr>
          </a:p>
          <a:p>
            <a:pPr marL="0" indent="0" algn="r">
              <a:lnSpc>
                <a:spcPts val="26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модели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.</a:t>
            </a:r>
            <a:endParaRPr lang="en-US" sz="2400" dirty="0">
              <a:latin typeface="Nunito" pitchFamily="2" charset="-52"/>
            </a:endParaRPr>
          </a:p>
        </p:txBody>
      </p:sp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6659" y="5987673"/>
            <a:ext cx="504707" cy="5047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536" y="377547"/>
            <a:ext cx="5109329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600" dirty="0" err="1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Ключевые</a:t>
            </a:r>
            <a:r>
              <a:rPr lang="en-US" sz="36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ru-RU" sz="36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к</a:t>
            </a:r>
            <a:r>
              <a:rPr lang="en-US" sz="3600" dirty="0" err="1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омпоненты</a:t>
            </a:r>
            <a:r>
              <a:rPr lang="en-US" sz="36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ru-RU" sz="36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к</a:t>
            </a:r>
            <a:r>
              <a:rPr lang="en-US" sz="3600" dirty="0" err="1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онвейера</a:t>
            </a:r>
            <a:endParaRPr lang="en-US" sz="3600" dirty="0">
              <a:latin typeface="Nunito ExtraBold" pitchFamily="2" charset="-52"/>
            </a:endParaRPr>
          </a:p>
        </p:txBody>
      </p:sp>
      <p:sp>
        <p:nvSpPr>
          <p:cNvPr id="3" name="Text 1"/>
          <p:cNvSpPr/>
          <p:nvPr/>
        </p:nvSpPr>
        <p:spPr>
          <a:xfrm>
            <a:off x="480536" y="995363"/>
            <a:ext cx="13669327" cy="511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4C4C4D"/>
                </a:solidFill>
                <a:latin typeface="Nunito ExtraBold" pitchFamily="2" charset="-52"/>
                <a:ea typeface="Heebo" pitchFamily="34" charset="-122"/>
                <a:cs typeface="Heebo" pitchFamily="34" charset="-120"/>
              </a:rPr>
              <a:t>Функциональность конвейера обеспечивается трансформерами (преобразование </a:t>
            </a:r>
            <a:br>
              <a:rPr lang="en-US" sz="2400" dirty="0">
                <a:solidFill>
                  <a:srgbClr val="4C4C4D"/>
                </a:solidFill>
                <a:latin typeface="Nunito ExtraBold" pitchFamily="2" charset="-52"/>
                <a:ea typeface="Heebo" pitchFamily="34" charset="-122"/>
                <a:cs typeface="Heebo" pitchFamily="34" charset="-120"/>
              </a:rPr>
            </a:br>
            <a:r>
              <a:rPr lang="en-US" sz="2400" dirty="0">
                <a:solidFill>
                  <a:srgbClr val="4C4C4D"/>
                </a:solidFill>
                <a:latin typeface="Nunito ExtraBold" pitchFamily="2" charset="-52"/>
                <a:ea typeface="Heebo" pitchFamily="34" charset="-122"/>
                <a:cs typeface="Heebo" pitchFamily="34" charset="-120"/>
              </a:rPr>
              <a:t>признаков) и оценивателями (построение модели и предсказание).</a:t>
            </a:r>
            <a:endParaRPr lang="en-US" sz="2400" dirty="0">
              <a:latin typeface="Nunito ExtraBold" pitchFamily="2" charset="-52"/>
            </a:endParaRPr>
          </a:p>
        </p:txBody>
      </p:sp>
      <p:sp>
        <p:nvSpPr>
          <p:cNvPr id="4" name="Text 2"/>
          <p:cNvSpPr/>
          <p:nvPr/>
        </p:nvSpPr>
        <p:spPr>
          <a:xfrm>
            <a:off x="2242864" y="5942609"/>
            <a:ext cx="1716405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Трансформеры</a:t>
            </a:r>
            <a:endParaRPr lang="en-US" sz="2400" dirty="0">
              <a:latin typeface="Nunito ExtraBold" pitchFamily="2" charset="-52"/>
            </a:endParaRPr>
          </a:p>
        </p:txBody>
      </p:sp>
      <p:sp>
        <p:nvSpPr>
          <p:cNvPr id="5" name="Text 3"/>
          <p:cNvSpPr/>
          <p:nvPr/>
        </p:nvSpPr>
        <p:spPr>
          <a:xfrm>
            <a:off x="526459" y="6271559"/>
            <a:ext cx="6667143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Выполняют операции над данными, меняя 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их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представление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. Ключевой принцип — детерминированность и воспроизводимость.</a:t>
            </a:r>
            <a:endParaRPr lang="en-US" sz="2400" dirty="0">
              <a:latin typeface="Nunito" pitchFamily="2" charset="-52"/>
            </a:endParaRPr>
          </a:p>
        </p:txBody>
      </p:sp>
      <p:pic>
        <p:nvPicPr>
          <p:cNvPr id="6" name="Image 0"/>
          <p:cNvPicPr>
            <a:picLocks noChangeAspect="1"/>
          </p:cNvPicPr>
          <p:nvPr/>
        </p:nvPicPr>
        <p:blipFill rotWithShape="1">
          <a:blip r:embed="rId3"/>
          <a:srcRect l="20302" t="15054" r="22867" b="14158"/>
          <a:stretch/>
        </p:blipFill>
        <p:spPr>
          <a:xfrm>
            <a:off x="2009183" y="2217619"/>
            <a:ext cx="2748789" cy="342392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Text 4"/>
          <p:cNvSpPr/>
          <p:nvPr/>
        </p:nvSpPr>
        <p:spPr>
          <a:xfrm>
            <a:off x="9324424" y="5951717"/>
            <a:ext cx="1716405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Оцениватели</a:t>
            </a:r>
            <a:endParaRPr lang="en-US" sz="2000" dirty="0">
              <a:latin typeface="Nunito ExtraBold" pitchFamily="2" charset="-52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36264" y="6271559"/>
            <a:ext cx="6667143" cy="4391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Отвечают за 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статистическое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моделирование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. Интегрированы в конвейер и получают на вход уже 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преобразованные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признаки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.</a:t>
            </a:r>
            <a:endParaRPr lang="en-US" sz="2400" dirty="0">
              <a:latin typeface="Nunito" pitchFamily="2" charset="-52"/>
            </a:endParaRPr>
          </a:p>
        </p:txBody>
      </p:sp>
      <p:pic>
        <p:nvPicPr>
          <p:cNvPr id="9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651439" y="2217619"/>
            <a:ext cx="3423920" cy="3423920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94241" y="572834"/>
            <a:ext cx="7760256" cy="424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200" dirty="0" err="1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Преимущества</a:t>
            </a:r>
            <a:r>
              <a:rPr lang="en-US" sz="32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ru-RU" sz="32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и</a:t>
            </a:r>
            <a:r>
              <a:rPr lang="en-US" sz="3200" dirty="0" err="1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спользования</a:t>
            </a:r>
            <a:r>
              <a:rPr lang="en-US" sz="32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ru-RU" sz="32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к</a:t>
            </a:r>
            <a:r>
              <a:rPr lang="en-US" sz="3200" dirty="0" err="1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онвейеров</a:t>
            </a:r>
            <a:endParaRPr lang="en-US" sz="3200" dirty="0">
              <a:latin typeface="Nunito ExtraBold" pitchFamily="2" charset="-52"/>
            </a:endParaRPr>
          </a:p>
        </p:txBody>
      </p:sp>
      <p:sp>
        <p:nvSpPr>
          <p:cNvPr id="5" name="Shape 2"/>
          <p:cNvSpPr/>
          <p:nvPr/>
        </p:nvSpPr>
        <p:spPr>
          <a:xfrm>
            <a:off x="594241" y="2273715"/>
            <a:ext cx="6636068" cy="1928932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6" name="Shape 3"/>
          <p:cNvSpPr/>
          <p:nvPr/>
        </p:nvSpPr>
        <p:spPr>
          <a:xfrm>
            <a:off x="764024" y="2443498"/>
            <a:ext cx="509349" cy="509349"/>
          </a:xfrm>
          <a:prstGeom prst="roundRect">
            <a:avLst>
              <a:gd name="adj" fmla="val 17950532"/>
            </a:avLst>
          </a:prstGeom>
          <a:solidFill>
            <a:srgbClr val="2150FE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042" y="2583515"/>
            <a:ext cx="229195" cy="22919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77929" y="2565476"/>
            <a:ext cx="2783800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Устранение утечки данных</a:t>
            </a:r>
            <a:endParaRPr lang="en-US" sz="2400" dirty="0">
              <a:latin typeface="Nunito ExtraBold" pitchFamily="2" charset="-52"/>
            </a:endParaRPr>
          </a:p>
        </p:txBody>
      </p:sp>
      <p:sp>
        <p:nvSpPr>
          <p:cNvPr id="9" name="Text 5"/>
          <p:cNvSpPr/>
          <p:nvPr/>
        </p:nvSpPr>
        <p:spPr>
          <a:xfrm>
            <a:off x="764024" y="3287949"/>
            <a:ext cx="6296501" cy="509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Параметры преобразований 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вычисляются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 </a:t>
            </a:r>
            <a:endParaRPr lang="ru-RU" sz="2400" dirty="0">
              <a:solidFill>
                <a:srgbClr val="4C4C4D"/>
              </a:solidFill>
              <a:latin typeface="Nunito" pitchFamily="2" charset="-52"/>
              <a:ea typeface="Heebo" pitchFamily="34" charset="-122"/>
              <a:cs typeface="Heebo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только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 на обучающей выборке.</a:t>
            </a:r>
            <a:endParaRPr lang="en-US" sz="2400" dirty="0">
              <a:latin typeface="Nunito" pitchFamily="2" charset="-52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7400092" y="2273715"/>
            <a:ext cx="6636068" cy="1928932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11" name="Shape 7"/>
          <p:cNvSpPr/>
          <p:nvPr/>
        </p:nvSpPr>
        <p:spPr>
          <a:xfrm>
            <a:off x="7569875" y="2443498"/>
            <a:ext cx="509349" cy="509349"/>
          </a:xfrm>
          <a:prstGeom prst="roundRect">
            <a:avLst>
              <a:gd name="adj" fmla="val 17950532"/>
            </a:avLst>
          </a:prstGeom>
          <a:solidFill>
            <a:srgbClr val="2150FE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9892" y="2583515"/>
            <a:ext cx="229195" cy="22919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249007" y="2583515"/>
            <a:ext cx="3757017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Стабильность и воспроизводимость</a:t>
            </a:r>
            <a:endParaRPr lang="en-US" sz="2400" dirty="0">
              <a:latin typeface="Nunito ExtraBold" pitchFamily="2" charset="-52"/>
            </a:endParaRPr>
          </a:p>
        </p:txBody>
      </p:sp>
      <p:sp>
        <p:nvSpPr>
          <p:cNvPr id="14" name="Text 9"/>
          <p:cNvSpPr/>
          <p:nvPr/>
        </p:nvSpPr>
        <p:spPr>
          <a:xfrm>
            <a:off x="7569875" y="3254135"/>
            <a:ext cx="6296501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Фиксированная структура операций и параметров для многократных запусков.</a:t>
            </a:r>
            <a:endParaRPr lang="en-US" sz="2400" dirty="0">
              <a:latin typeface="Nunito" pitchFamily="2" charset="-52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594241" y="4372429"/>
            <a:ext cx="6636068" cy="1928931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16" name="Shape 11"/>
          <p:cNvSpPr/>
          <p:nvPr/>
        </p:nvSpPr>
        <p:spPr>
          <a:xfrm>
            <a:off x="764024" y="4542213"/>
            <a:ext cx="509349" cy="509349"/>
          </a:xfrm>
          <a:prstGeom prst="roundRect">
            <a:avLst>
              <a:gd name="adj" fmla="val 17950532"/>
            </a:avLst>
          </a:prstGeom>
          <a:solidFill>
            <a:srgbClr val="2150FE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4042" y="4682230"/>
            <a:ext cx="229195" cy="22919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377929" y="4682230"/>
            <a:ext cx="2405896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Автоматизация рутины</a:t>
            </a:r>
            <a:endParaRPr lang="en-US" sz="2400" dirty="0">
              <a:latin typeface="Nunito ExtraBold" pitchFamily="2" charset="-52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764023" y="5331694"/>
            <a:ext cx="6296501" cy="50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Объединение этапов подготовки данных в </a:t>
            </a:r>
            <a:endParaRPr lang="ru-RU" sz="2400" dirty="0">
              <a:solidFill>
                <a:srgbClr val="4C4C4D"/>
              </a:solidFill>
              <a:latin typeface="Nunito" pitchFamily="2" charset="-52"/>
              <a:ea typeface="Heebo" pitchFamily="34" charset="-122"/>
              <a:cs typeface="Heebo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единую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 логическую единицу.</a:t>
            </a:r>
            <a:endParaRPr lang="en-US" sz="2400" dirty="0">
              <a:latin typeface="Nunito" pitchFamily="2" charset="-52"/>
            </a:endParaRPr>
          </a:p>
        </p:txBody>
      </p:sp>
      <p:sp>
        <p:nvSpPr>
          <p:cNvPr id="20" name="Shape 14"/>
          <p:cNvSpPr/>
          <p:nvPr/>
        </p:nvSpPr>
        <p:spPr>
          <a:xfrm>
            <a:off x="7400092" y="4372430"/>
            <a:ext cx="6636068" cy="1928930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21" name="Shape 15"/>
          <p:cNvSpPr/>
          <p:nvPr/>
        </p:nvSpPr>
        <p:spPr>
          <a:xfrm>
            <a:off x="7569875" y="4542213"/>
            <a:ext cx="509349" cy="509349"/>
          </a:xfrm>
          <a:prstGeom prst="roundRect">
            <a:avLst>
              <a:gd name="adj" fmla="val 17950532"/>
            </a:avLst>
          </a:prstGeom>
          <a:solidFill>
            <a:srgbClr val="2150FE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9892" y="4682230"/>
            <a:ext cx="229195" cy="22919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8249007" y="4664191"/>
            <a:ext cx="2686764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Интеграция оптимизации</a:t>
            </a:r>
            <a:endParaRPr lang="en-US" sz="2400" dirty="0">
              <a:latin typeface="Nunito ExtraBold" pitchFamily="2" charset="-52"/>
            </a:endParaRPr>
          </a:p>
        </p:txBody>
      </p:sp>
      <p:sp>
        <p:nvSpPr>
          <p:cNvPr id="24" name="Text 17"/>
          <p:cNvSpPr/>
          <p:nvPr/>
        </p:nvSpPr>
        <p:spPr>
          <a:xfrm>
            <a:off x="7569875" y="5331694"/>
            <a:ext cx="6296501" cy="50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Подбор параметров для всех 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элементов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 </a:t>
            </a:r>
            <a:endParaRPr lang="ru-RU" sz="2400" dirty="0">
              <a:solidFill>
                <a:srgbClr val="4C4C4D"/>
              </a:solidFill>
              <a:latin typeface="Nunito" pitchFamily="2" charset="-52"/>
              <a:ea typeface="Heebo" pitchFamily="34" charset="-122"/>
              <a:cs typeface="Heebo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конвейера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 одновременно.</a:t>
            </a:r>
            <a:endParaRPr lang="en-US" sz="2400" dirty="0">
              <a:latin typeface="Nunito" pitchFamily="2" charset="-5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491" y="542449"/>
            <a:ext cx="7765018" cy="984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600" dirty="0" err="1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Эволюция</a:t>
            </a:r>
            <a:r>
              <a:rPr lang="en-US" sz="36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ru-RU" sz="36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п</a:t>
            </a:r>
            <a:r>
              <a:rPr lang="en-US" sz="3600" dirty="0" err="1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одходов</a:t>
            </a:r>
            <a:r>
              <a:rPr lang="en-US" sz="36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: </a:t>
            </a:r>
            <a:r>
              <a:rPr lang="ru-RU" sz="36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о</a:t>
            </a:r>
            <a:r>
              <a:rPr lang="en-US" sz="36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т </a:t>
            </a:r>
            <a:r>
              <a:rPr lang="ru-RU" sz="36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с</a:t>
            </a:r>
            <a:r>
              <a:rPr lang="en-US" sz="3600" dirty="0" err="1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криптов</a:t>
            </a:r>
            <a:r>
              <a:rPr lang="en-US" sz="36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 к MLOps</a:t>
            </a:r>
            <a:endParaRPr lang="en-US" sz="3600" dirty="0">
              <a:latin typeface="Nunito ExtraBold" pitchFamily="2" charset="-52"/>
            </a:endParaRPr>
          </a:p>
        </p:txBody>
      </p:sp>
      <p:sp>
        <p:nvSpPr>
          <p:cNvPr id="5" name="Shape 2"/>
          <p:cNvSpPr/>
          <p:nvPr/>
        </p:nvSpPr>
        <p:spPr>
          <a:xfrm>
            <a:off x="911065" y="2537580"/>
            <a:ext cx="45719" cy="3096221"/>
          </a:xfrm>
          <a:prstGeom prst="roundRect">
            <a:avLst>
              <a:gd name="adj" fmla="val 12926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1109782" y="2747725"/>
            <a:ext cx="590907" cy="22860"/>
          </a:xfrm>
          <a:prstGeom prst="roundRect">
            <a:avLst>
              <a:gd name="adj" fmla="val 129268"/>
            </a:avLst>
          </a:prstGeom>
          <a:solidFill>
            <a:srgbClr val="D8D4D4"/>
          </a:solidFill>
          <a:ln/>
        </p:spPr>
      </p:sp>
      <p:sp>
        <p:nvSpPr>
          <p:cNvPr id="7" name="Shape 4"/>
          <p:cNvSpPr/>
          <p:nvPr/>
        </p:nvSpPr>
        <p:spPr>
          <a:xfrm>
            <a:off x="689491" y="2505671"/>
            <a:ext cx="443151" cy="52542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753209" y="2655333"/>
            <a:ext cx="295394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8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800" dirty="0">
              <a:latin typeface="Nunito ExtraBold" pitchFamily="2" charset="-52"/>
            </a:endParaRPr>
          </a:p>
        </p:txBody>
      </p:sp>
      <p:sp>
        <p:nvSpPr>
          <p:cNvPr id="9" name="Text 6"/>
          <p:cNvSpPr/>
          <p:nvPr/>
        </p:nvSpPr>
        <p:spPr>
          <a:xfrm>
            <a:off x="1896070" y="2605208"/>
            <a:ext cx="246245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Отдельные скрипты</a:t>
            </a:r>
            <a:endParaRPr lang="en-US" sz="2400" dirty="0">
              <a:latin typeface="Nunito ExtraBold" pitchFamily="2" charset="-52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896070" y="3031094"/>
            <a:ext cx="6558439" cy="626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Небольшие исследовательские проекты, </a:t>
            </a:r>
            <a:endParaRPr lang="ru-RU" sz="2400" dirty="0">
              <a:solidFill>
                <a:srgbClr val="4C4C4D"/>
              </a:solidFill>
              <a:latin typeface="Nunito" pitchFamily="2" charset="-52"/>
              <a:ea typeface="Heebo" pitchFamily="34" charset="-122"/>
              <a:cs typeface="Heebo" pitchFamily="34" charset="-120"/>
            </a:endParaRPr>
          </a:p>
          <a:p>
            <a:pPr marL="0" indent="0" algn="l">
              <a:lnSpc>
                <a:spcPts val="2450"/>
              </a:lnSpc>
              <a:buNone/>
            </a:pP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ручное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 выполнение.</a:t>
            </a:r>
            <a:endParaRPr lang="en-US" sz="2400" dirty="0">
              <a:latin typeface="Nunito" pitchFamily="2" charset="-52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1109782" y="4104760"/>
            <a:ext cx="590907" cy="22860"/>
          </a:xfrm>
          <a:prstGeom prst="roundRect">
            <a:avLst>
              <a:gd name="adj" fmla="val 129268"/>
            </a:avLst>
          </a:prstGeom>
          <a:solidFill>
            <a:srgbClr val="D8D4D4"/>
          </a:solidFill>
          <a:ln/>
        </p:spPr>
      </p:sp>
      <p:sp>
        <p:nvSpPr>
          <p:cNvPr id="12" name="Shape 9"/>
          <p:cNvSpPr/>
          <p:nvPr/>
        </p:nvSpPr>
        <p:spPr>
          <a:xfrm>
            <a:off x="689491" y="3812343"/>
            <a:ext cx="443151" cy="52542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753209" y="3992484"/>
            <a:ext cx="295394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8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800" dirty="0">
              <a:latin typeface="Nunito ExtraBold" pitchFamily="2" charset="-52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896070" y="3962242"/>
            <a:ext cx="246245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ML-конвейеры</a:t>
            </a:r>
            <a:endParaRPr lang="en-US" sz="2400" dirty="0">
              <a:latin typeface="Nunito ExtraBold" pitchFamily="2" charset="-52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896070" y="4388129"/>
            <a:ext cx="6558439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Объединение операций в цепочку, упорядоченность, прозрачность.</a:t>
            </a:r>
            <a:endParaRPr lang="en-US" sz="2400" dirty="0">
              <a:latin typeface="Nunito" pitchFamily="2" charset="-52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1109782" y="5468542"/>
            <a:ext cx="590907" cy="22860"/>
          </a:xfrm>
          <a:prstGeom prst="roundRect">
            <a:avLst>
              <a:gd name="adj" fmla="val 129268"/>
            </a:avLst>
          </a:prstGeom>
          <a:solidFill>
            <a:srgbClr val="D8D4D4"/>
          </a:solidFill>
          <a:ln/>
        </p:spPr>
      </p:sp>
      <p:sp>
        <p:nvSpPr>
          <p:cNvPr id="17" name="Shape 14"/>
          <p:cNvSpPr/>
          <p:nvPr/>
        </p:nvSpPr>
        <p:spPr>
          <a:xfrm>
            <a:off x="689491" y="5176126"/>
            <a:ext cx="443151" cy="525422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8" name="Text 15"/>
          <p:cNvSpPr/>
          <p:nvPr/>
        </p:nvSpPr>
        <p:spPr>
          <a:xfrm>
            <a:off x="773529" y="5335946"/>
            <a:ext cx="295394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8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800" dirty="0">
              <a:latin typeface="Nunito ExtraBold" pitchFamily="2" charset="-52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896070" y="5326024"/>
            <a:ext cx="246245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MLOps</a:t>
            </a:r>
            <a:endParaRPr lang="en-US" sz="2400" dirty="0">
              <a:latin typeface="Nunito ExtraBold" pitchFamily="2" charset="-52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896070" y="5751910"/>
            <a:ext cx="6558439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Системное объединение ML с DevOps: CI/CD, мониторинг, развертывание.</a:t>
            </a:r>
            <a:endParaRPr lang="en-US" sz="2400" dirty="0">
              <a:latin typeface="Nunito" pitchFamily="2" charset="-5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14630400" cy="294024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Text 0"/>
          <p:cNvSpPr/>
          <p:nvPr/>
        </p:nvSpPr>
        <p:spPr>
          <a:xfrm>
            <a:off x="702469" y="3060621"/>
            <a:ext cx="7084219" cy="501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4000" dirty="0" err="1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Анализ</a:t>
            </a:r>
            <a:r>
              <a:rPr lang="en-US" sz="40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ru-RU" sz="40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д</a:t>
            </a:r>
            <a:r>
              <a:rPr lang="en-US" sz="4000" dirty="0" err="1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анных</a:t>
            </a:r>
            <a:r>
              <a:rPr lang="en-US" sz="40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 и </a:t>
            </a:r>
            <a:r>
              <a:rPr lang="ru-RU" sz="40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в</a:t>
            </a:r>
            <a:r>
              <a:rPr lang="en-US" sz="4000" dirty="0" err="1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ыбор</a:t>
            </a:r>
            <a:r>
              <a:rPr lang="en-US" sz="40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ru-RU" sz="40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п</a:t>
            </a:r>
            <a:r>
              <a:rPr lang="en-US" sz="4000" dirty="0" err="1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одхода</a:t>
            </a:r>
            <a:endParaRPr lang="en-US" sz="4000" dirty="0">
              <a:latin typeface="Nunito ExtraBold" pitchFamily="2" charset="-52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02469" y="3849250"/>
            <a:ext cx="4274701" cy="3159759"/>
          </a:xfrm>
          <a:prstGeom prst="roundRect">
            <a:avLst>
              <a:gd name="adj" fmla="val 92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25949" y="4042884"/>
            <a:ext cx="250876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 err="1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Проблемы</a:t>
            </a:r>
            <a:r>
              <a:rPr lang="en-US" sz="24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en-US" sz="2400" dirty="0" err="1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данных</a:t>
            </a:r>
            <a:endParaRPr lang="en-US" sz="2400" dirty="0">
              <a:latin typeface="Nunito ExtraBold" pitchFamily="2" charset="-52"/>
            </a:endParaRPr>
          </a:p>
        </p:txBody>
      </p:sp>
      <p:sp>
        <p:nvSpPr>
          <p:cNvPr id="7" name="Text 4"/>
          <p:cNvSpPr/>
          <p:nvPr/>
        </p:nvSpPr>
        <p:spPr>
          <a:xfrm>
            <a:off x="925949" y="4476748"/>
            <a:ext cx="3827740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Выбросы, пропущенные значения, разные 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масштабы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,</a:t>
            </a:r>
            <a:r>
              <a:rPr lang="ru-RU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категориальные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переменные</a:t>
            </a:r>
            <a:endParaRPr lang="en-US" sz="2400" dirty="0">
              <a:latin typeface="Nunito" pitchFamily="2" charset="-52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177790" y="3849250"/>
            <a:ext cx="4274701" cy="3159759"/>
          </a:xfrm>
          <a:prstGeom prst="roundRect">
            <a:avLst>
              <a:gd name="adj" fmla="val 92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01270" y="4042884"/>
            <a:ext cx="250876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ru-RU" sz="24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Обработка данных</a:t>
            </a:r>
            <a:endParaRPr lang="en-US" sz="2400" dirty="0">
              <a:latin typeface="Nunito ExtraBold" pitchFamily="2" charset="-52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401270" y="4476748"/>
            <a:ext cx="3827740" cy="3520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Удаление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выбросов</a:t>
            </a:r>
            <a:endParaRPr lang="en-US" sz="2400" dirty="0">
              <a:latin typeface="Nunito" pitchFamily="2" charset="-52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401270" y="5031410"/>
            <a:ext cx="3827740" cy="3520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Заполнение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пропусков</a:t>
            </a:r>
            <a:endParaRPr lang="en-US" sz="2400" dirty="0">
              <a:latin typeface="Nunito" pitchFamily="2" charset="-52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401270" y="5580139"/>
            <a:ext cx="3827740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Стандартизация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 </a:t>
            </a:r>
            <a:r>
              <a:rPr lang="ru-RU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и 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кодирование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 err="1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категориальных</a:t>
            </a:r>
            <a:r>
              <a:rPr lang="en-US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 признаков</a:t>
            </a:r>
            <a:endParaRPr lang="en-US" sz="2400" dirty="0">
              <a:latin typeface="Nunito" pitchFamily="2" charset="-52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9653111" y="3849250"/>
            <a:ext cx="4274701" cy="3159759"/>
          </a:xfrm>
          <a:prstGeom prst="roundRect">
            <a:avLst>
              <a:gd name="adj" fmla="val 92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76592" y="4042884"/>
            <a:ext cx="250876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Разделение</a:t>
            </a:r>
            <a:endParaRPr lang="en-US" sz="2400" dirty="0">
              <a:latin typeface="Nunito ExtraBold" pitchFamily="2" charset="-52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876592" y="4476748"/>
            <a:ext cx="3827740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ru-RU" sz="2400" dirty="0">
                <a:solidFill>
                  <a:srgbClr val="4C4C4D"/>
                </a:solidFill>
                <a:latin typeface="Nunito" pitchFamily="2" charset="-52"/>
                <a:ea typeface="Heebo" pitchFamily="34" charset="-122"/>
                <a:cs typeface="Heebo" pitchFamily="34" charset="-120"/>
              </a:rPr>
              <a:t>Разделение на обучающую и тестовую выборки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1369" y="760095"/>
            <a:ext cx="7734062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4000" dirty="0" err="1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Оптимизация</a:t>
            </a:r>
            <a:r>
              <a:rPr lang="en-US" sz="40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ru-RU" sz="40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п</a:t>
            </a:r>
            <a:r>
              <a:rPr lang="en-US" sz="4000" dirty="0" err="1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араметров</a:t>
            </a:r>
            <a:r>
              <a:rPr lang="en-US" sz="40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ru-RU" sz="4000" dirty="0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к</a:t>
            </a:r>
            <a:r>
              <a:rPr lang="en-US" sz="4000" dirty="0" err="1">
                <a:solidFill>
                  <a:srgbClr val="152D47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онвейера</a:t>
            </a:r>
            <a:endParaRPr lang="en-US" sz="4000" dirty="0">
              <a:latin typeface="Nunito ExtraBold" pitchFamily="2" charset="-52"/>
            </a:endParaRPr>
          </a:p>
        </p:txBody>
      </p:sp>
      <p:sp>
        <p:nvSpPr>
          <p:cNvPr id="7" name="Text 4"/>
          <p:cNvSpPr/>
          <p:nvPr/>
        </p:nvSpPr>
        <p:spPr>
          <a:xfrm>
            <a:off x="7239040" y="2845753"/>
            <a:ext cx="2794516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Определение моделей</a:t>
            </a:r>
            <a:endParaRPr lang="en-US" sz="2800" dirty="0">
              <a:latin typeface="Nunito ExtraBold" pitchFamily="2" charset="-52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239040" y="4170199"/>
            <a:ext cx="273593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Создание пайплайнов</a:t>
            </a:r>
            <a:endParaRPr lang="en-US" sz="2800" dirty="0">
              <a:latin typeface="Nunito ExtraBold" pitchFamily="2" charset="-52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239040" y="5519932"/>
            <a:ext cx="355187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Настройка гиперпараметров</a:t>
            </a:r>
            <a:endParaRPr lang="en-US" sz="2800" dirty="0">
              <a:latin typeface="Nunito ExtraBold" pitchFamily="2" charset="-52"/>
            </a:endParaRPr>
          </a:p>
        </p:txBody>
      </p:sp>
      <p:sp>
        <p:nvSpPr>
          <p:cNvPr id="17" name="Shape 2">
            <a:extLst>
              <a:ext uri="{FF2B5EF4-FFF2-40B4-BE49-F238E27FC236}">
                <a16:creationId xmlns:a16="http://schemas.microsoft.com/office/drawing/2014/main" id="{16E8BB6A-5625-4444-8600-199CB74D6DDD}"/>
              </a:ext>
            </a:extLst>
          </p:cNvPr>
          <p:cNvSpPr/>
          <p:nvPr/>
        </p:nvSpPr>
        <p:spPr>
          <a:xfrm>
            <a:off x="6542365" y="2833048"/>
            <a:ext cx="72423" cy="3120144"/>
          </a:xfrm>
          <a:prstGeom prst="roundRect">
            <a:avLst>
              <a:gd name="adj" fmla="val 129268"/>
            </a:avLst>
          </a:prstGeom>
          <a:solidFill>
            <a:srgbClr val="D8D4D4"/>
          </a:solidFill>
          <a:ln/>
        </p:spPr>
      </p:sp>
      <p:sp>
        <p:nvSpPr>
          <p:cNvPr id="18" name="Shape 4">
            <a:extLst>
              <a:ext uri="{FF2B5EF4-FFF2-40B4-BE49-F238E27FC236}">
                <a16:creationId xmlns:a16="http://schemas.microsoft.com/office/drawing/2014/main" id="{42AF71BA-B48C-430D-AB92-47974CAD96CF}"/>
              </a:ext>
            </a:extLst>
          </p:cNvPr>
          <p:cNvSpPr/>
          <p:nvPr/>
        </p:nvSpPr>
        <p:spPr>
          <a:xfrm>
            <a:off x="6242169" y="2652143"/>
            <a:ext cx="701993" cy="63059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051329BF-7218-4F9E-8C48-382B2729ACCF}"/>
              </a:ext>
            </a:extLst>
          </p:cNvPr>
          <p:cNvSpPr/>
          <p:nvPr/>
        </p:nvSpPr>
        <p:spPr>
          <a:xfrm>
            <a:off x="6341391" y="2853368"/>
            <a:ext cx="467932" cy="44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8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800" dirty="0">
              <a:latin typeface="Nunito ExtraBold" pitchFamily="2" charset="-52"/>
            </a:endParaRPr>
          </a:p>
        </p:txBody>
      </p:sp>
      <p:sp>
        <p:nvSpPr>
          <p:cNvPr id="20" name="Shape 9">
            <a:extLst>
              <a:ext uri="{FF2B5EF4-FFF2-40B4-BE49-F238E27FC236}">
                <a16:creationId xmlns:a16="http://schemas.microsoft.com/office/drawing/2014/main" id="{E269E728-24B3-483E-9DC7-D70E913A2AE5}"/>
              </a:ext>
            </a:extLst>
          </p:cNvPr>
          <p:cNvSpPr/>
          <p:nvPr/>
        </p:nvSpPr>
        <p:spPr>
          <a:xfrm>
            <a:off x="6242169" y="3958815"/>
            <a:ext cx="701993" cy="63059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759E8680-9E47-4307-ACF8-5D5793F7A5A7}"/>
              </a:ext>
            </a:extLst>
          </p:cNvPr>
          <p:cNvSpPr/>
          <p:nvPr/>
        </p:nvSpPr>
        <p:spPr>
          <a:xfrm>
            <a:off x="6341391" y="4190519"/>
            <a:ext cx="467932" cy="44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8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800" dirty="0">
              <a:latin typeface="Nunito ExtraBold" pitchFamily="2" charset="-52"/>
            </a:endParaRPr>
          </a:p>
        </p:txBody>
      </p:sp>
      <p:sp>
        <p:nvSpPr>
          <p:cNvPr id="22" name="Shape 14">
            <a:extLst>
              <a:ext uri="{FF2B5EF4-FFF2-40B4-BE49-F238E27FC236}">
                <a16:creationId xmlns:a16="http://schemas.microsoft.com/office/drawing/2014/main" id="{49A50DAF-8738-46E4-A8BC-0DF3432D88D5}"/>
              </a:ext>
            </a:extLst>
          </p:cNvPr>
          <p:cNvSpPr/>
          <p:nvPr/>
        </p:nvSpPr>
        <p:spPr>
          <a:xfrm>
            <a:off x="6242169" y="5322597"/>
            <a:ext cx="701993" cy="63059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3" name="Text 15">
            <a:extLst>
              <a:ext uri="{FF2B5EF4-FFF2-40B4-BE49-F238E27FC236}">
                <a16:creationId xmlns:a16="http://schemas.microsoft.com/office/drawing/2014/main" id="{F04B45EE-AADD-4E89-91CE-8362586F62D8}"/>
              </a:ext>
            </a:extLst>
          </p:cNvPr>
          <p:cNvSpPr/>
          <p:nvPr/>
        </p:nvSpPr>
        <p:spPr>
          <a:xfrm>
            <a:off x="6361711" y="5533981"/>
            <a:ext cx="467932" cy="44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800" dirty="0">
                <a:solidFill>
                  <a:srgbClr val="4C4C4D"/>
                </a:solidFill>
                <a:latin typeface="Nunito ExtraBold" pitchFamily="2" charset="-52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800" dirty="0">
              <a:latin typeface="Nunito ExtraBold" pitchFamily="2" charset="-5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5C6A72"/>
      </a:dk1>
      <a:lt1>
        <a:sysClr val="window" lastClr="FDF6E3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5C6A72"/>
      </a:dk1>
      <a:lt1>
        <a:sysClr val="window" lastClr="FDF6E3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485</Words>
  <Application>Microsoft Office PowerPoint</Application>
  <PresentationFormat>Произвольный</PresentationFormat>
  <Paragraphs>109</Paragraphs>
  <Slides>14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Nunito</vt:lpstr>
      <vt:lpstr>Arial</vt:lpstr>
      <vt:lpstr>Nunito ExtraBold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Егор Бухаров</cp:lastModifiedBy>
  <cp:revision>20</cp:revision>
  <dcterms:created xsi:type="dcterms:W3CDTF">2025-12-17T17:49:53Z</dcterms:created>
  <dcterms:modified xsi:type="dcterms:W3CDTF">2025-12-17T19:54:15Z</dcterms:modified>
</cp:coreProperties>
</file>